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sldIdLst>
    <p:sldId id="256" r:id="rId2"/>
    <p:sldId id="257" r:id="rId3"/>
    <p:sldId id="258" r:id="rId4"/>
    <p:sldId id="277" r:id="rId5"/>
    <p:sldId id="260" r:id="rId6"/>
    <p:sldId id="262" r:id="rId7"/>
    <p:sldId id="274" r:id="rId8"/>
    <p:sldId id="279" r:id="rId9"/>
    <p:sldId id="266" r:id="rId10"/>
    <p:sldId id="278" r:id="rId11"/>
    <p:sldId id="267" r:id="rId12"/>
    <p:sldId id="270" r:id="rId13"/>
    <p:sldId id="276" r:id="rId14"/>
    <p:sldId id="268" r:id="rId15"/>
    <p:sldId id="275" r:id="rId16"/>
    <p:sldId id="265" r:id="rId17"/>
    <p:sldId id="271" r:id="rId18"/>
    <p:sldId id="261" r:id="rId19"/>
    <p:sldId id="263" r:id="rId20"/>
    <p:sldId id="264" r:id="rId21"/>
  </p:sldIdLst>
  <p:sldSz cx="12192000" cy="6858000"/>
  <p:notesSz cx="12192000" cy="6858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34" autoAdjust="0"/>
    <p:restoredTop sz="94660"/>
  </p:normalViewPr>
  <p:slideViewPr>
    <p:cSldViewPr snapToGrid="0">
      <p:cViewPr varScale="1">
        <p:scale>
          <a:sx n="78" d="100"/>
          <a:sy n="78" d="100"/>
        </p:scale>
        <p:origin x="1157" y="62"/>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viewProps" Target="viewProps.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presProps" Target="presProps.xml" /></Relationships>
</file>

<file path=ppt/media/image1.jpeg>
</file>

<file path=ppt/media/image10.jpeg>
</file>

<file path=ppt/media/image11.jpeg>
</file>

<file path=ppt/media/image12.jpeg>
</file>

<file path=ppt/media/image13.jpeg>
</file>

<file path=ppt/media/image14.jpeg>
</file>

<file path=ppt/media/image15.png>
</file>

<file path=ppt/media/image16.jpeg>
</file>

<file path=ppt/media/image17.png>
</file>

<file path=ppt/media/image18.jpeg>
</file>

<file path=ppt/media/image19.png>
</file>

<file path=ppt/media/image2.png>
</file>

<file path=ppt/media/image3.jpeg>
</file>

<file path=ppt/media/image4.jpeg>
</file>

<file path=ppt/media/image5.jpeg>
</file>

<file path=ppt/media/image6.png>
</file>

<file path=ppt/media/image7.pn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3/4/2025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rgbClr val="FF0000"/>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3/4/2025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rgbClr val="FF0000"/>
                </a:solidFill>
                <a:latin typeface="Calibri"/>
                <a:cs typeface="Calibri"/>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3/4/2025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rgbClr val="FF0000"/>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3/4/2025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3/4/2025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theme" Target="../theme/theme1.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373119" y="461581"/>
            <a:ext cx="5445760" cy="941069"/>
          </a:xfrm>
          <a:prstGeom prst="rect">
            <a:avLst/>
          </a:prstGeom>
        </p:spPr>
        <p:txBody>
          <a:bodyPr wrap="square" lIns="0" tIns="0" rIns="0" bIns="0">
            <a:spAutoFit/>
          </a:bodyPr>
          <a:lstStyle>
            <a:lvl1pPr>
              <a:defRPr sz="6000" b="1" i="0">
                <a:solidFill>
                  <a:srgbClr val="FF0000"/>
                </a:solidFill>
                <a:latin typeface="Calibri"/>
                <a:cs typeface="Calibri"/>
              </a:defRPr>
            </a:lvl1pPr>
          </a:lstStyle>
          <a:p>
            <a:endParaRPr/>
          </a:p>
        </p:txBody>
      </p:sp>
      <p:sp>
        <p:nvSpPr>
          <p:cNvPr id="3" name="Holder 3"/>
          <p:cNvSpPr>
            <a:spLocks noGrp="1"/>
          </p:cNvSpPr>
          <p:nvPr>
            <p:ph type="body" idx="1"/>
          </p:nvPr>
        </p:nvSpPr>
        <p:spPr>
          <a:xfrm>
            <a:off x="917575" y="1714373"/>
            <a:ext cx="10356850" cy="314452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3/4/2025</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3" Type="http://schemas.openxmlformats.org/officeDocument/2006/relationships/image" Target="../media/image11.jpeg" /><Relationship Id="rId2" Type="http://schemas.openxmlformats.org/officeDocument/2006/relationships/image" Target="../media/image10.jpeg" /><Relationship Id="rId1" Type="http://schemas.openxmlformats.org/officeDocument/2006/relationships/slideLayout" Target="../slideLayouts/slideLayout1.xml" /><Relationship Id="rId6" Type="http://schemas.openxmlformats.org/officeDocument/2006/relationships/image" Target="../media/image14.jpeg" /><Relationship Id="rId5" Type="http://schemas.openxmlformats.org/officeDocument/2006/relationships/image" Target="../media/image13.jpeg" /><Relationship Id="rId4" Type="http://schemas.openxmlformats.org/officeDocument/2006/relationships/image" Target="../media/image12.jpeg"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3" Type="http://schemas.openxmlformats.org/officeDocument/2006/relationships/image" Target="../media/image16.jpeg" /><Relationship Id="rId2" Type="http://schemas.openxmlformats.org/officeDocument/2006/relationships/image" Target="../media/image15.png"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5.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17.png" /></Relationships>
</file>

<file path=ppt/slides/_rels/slide18.xml.rels><?xml version="1.0" encoding="UTF-8" standalone="yes"?>
<Relationships xmlns="http://schemas.openxmlformats.org/package/2006/relationships"><Relationship Id="rId2" Type="http://schemas.openxmlformats.org/officeDocument/2006/relationships/image" Target="../media/image18.jpeg"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2" Type="http://schemas.openxmlformats.org/officeDocument/2006/relationships/image" Target="../media/image19.png" /><Relationship Id="rId1" Type="http://schemas.openxmlformats.org/officeDocument/2006/relationships/slideLayout" Target="../slideLayouts/slideLayout5.xml" /></Relationships>
</file>

<file path=ppt/slides/_rels/slide3.xml.rels><?xml version="1.0" encoding="UTF-8" standalone="yes"?>
<Relationships xmlns="http://schemas.openxmlformats.org/package/2006/relationships"><Relationship Id="rId3" Type="http://schemas.openxmlformats.org/officeDocument/2006/relationships/image" Target="../media/image4.jpeg" /><Relationship Id="rId2" Type="http://schemas.openxmlformats.org/officeDocument/2006/relationships/hyperlink" Target="https://www.wri.org/blog/2018/12/how-sustainably-feed-10-billion-people-2050-21-charts" TargetMode="External"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5.xml" /></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12999" y="2004399"/>
            <a:ext cx="8107680" cy="323807"/>
          </a:xfrm>
          <a:prstGeom prst="rect">
            <a:avLst/>
          </a:prstGeom>
        </p:spPr>
        <p:txBody>
          <a:bodyPr vert="horz" wrap="square" lIns="0" tIns="15875" rIns="0" bIns="0" rtlCol="0">
            <a:spAutoFit/>
          </a:bodyPr>
          <a:lstStyle/>
          <a:p>
            <a:pPr marL="12700">
              <a:lnSpc>
                <a:spcPct val="100000"/>
              </a:lnSpc>
              <a:spcBef>
                <a:spcPts val="125"/>
              </a:spcBef>
            </a:pPr>
            <a:r>
              <a:rPr sz="2000" spc="-15" dirty="0">
                <a:latin typeface="Algerian" panose="04020705040A02060702" pitchFamily="82" charset="0"/>
              </a:rPr>
              <a:t>DEPARTMENT</a:t>
            </a:r>
            <a:r>
              <a:rPr sz="2000" spc="320" dirty="0">
                <a:latin typeface="Algerian" panose="04020705040A02060702" pitchFamily="82" charset="0"/>
              </a:rPr>
              <a:t> </a:t>
            </a:r>
            <a:r>
              <a:rPr sz="2000" spc="25" dirty="0">
                <a:latin typeface="Algerian" panose="04020705040A02060702" pitchFamily="82" charset="0"/>
              </a:rPr>
              <a:t>OF</a:t>
            </a:r>
            <a:r>
              <a:rPr sz="2000" spc="15" dirty="0">
                <a:latin typeface="Algerian" panose="04020705040A02060702" pitchFamily="82" charset="0"/>
              </a:rPr>
              <a:t> </a:t>
            </a:r>
            <a:r>
              <a:rPr sz="2000" dirty="0">
                <a:latin typeface="Algerian" panose="04020705040A02060702" pitchFamily="82" charset="0"/>
              </a:rPr>
              <a:t>ELECTRONICS</a:t>
            </a:r>
            <a:r>
              <a:rPr sz="2000" spc="135" dirty="0">
                <a:latin typeface="Algerian" panose="04020705040A02060702" pitchFamily="82" charset="0"/>
              </a:rPr>
              <a:t> </a:t>
            </a:r>
            <a:r>
              <a:rPr sz="2000" spc="20" dirty="0">
                <a:latin typeface="Algerian" panose="04020705040A02060702" pitchFamily="82" charset="0"/>
              </a:rPr>
              <a:t>AND</a:t>
            </a:r>
            <a:r>
              <a:rPr sz="2000" spc="95" dirty="0">
                <a:latin typeface="Algerian" panose="04020705040A02060702" pitchFamily="82" charset="0"/>
              </a:rPr>
              <a:t> </a:t>
            </a:r>
            <a:r>
              <a:rPr sz="2000" dirty="0">
                <a:latin typeface="Algerian" panose="04020705040A02060702" pitchFamily="82" charset="0"/>
              </a:rPr>
              <a:t>COMMUNICATION</a:t>
            </a:r>
            <a:r>
              <a:rPr sz="2000" spc="190" dirty="0">
                <a:latin typeface="Algerian" panose="04020705040A02060702" pitchFamily="82" charset="0"/>
              </a:rPr>
              <a:t> </a:t>
            </a:r>
            <a:r>
              <a:rPr sz="2000" dirty="0">
                <a:latin typeface="Algerian" panose="04020705040A02060702" pitchFamily="82" charset="0"/>
              </a:rPr>
              <a:t>ENGINEERING</a:t>
            </a:r>
          </a:p>
        </p:txBody>
      </p:sp>
      <p:sp>
        <p:nvSpPr>
          <p:cNvPr id="3" name="object 3"/>
          <p:cNvSpPr txBox="1"/>
          <p:nvPr/>
        </p:nvSpPr>
        <p:spPr>
          <a:xfrm>
            <a:off x="1989013" y="2332873"/>
            <a:ext cx="8610600" cy="1785745"/>
          </a:xfrm>
          <a:prstGeom prst="rect">
            <a:avLst/>
          </a:prstGeom>
        </p:spPr>
        <p:txBody>
          <a:bodyPr vert="horz" wrap="square" lIns="0" tIns="62865" rIns="0" bIns="0" rtlCol="0">
            <a:spAutoFit/>
          </a:bodyPr>
          <a:lstStyle/>
          <a:p>
            <a:pPr marL="8255" algn="ctr">
              <a:lnSpc>
                <a:spcPts val="2165"/>
              </a:lnSpc>
              <a:spcBef>
                <a:spcPts val="380"/>
              </a:spcBef>
            </a:pPr>
            <a:endParaRPr lang="en-US" sz="1600" b="1" spc="10" dirty="0">
              <a:latin typeface="Times New Roman" panose="02020603050405020304" pitchFamily="18" charset="0"/>
              <a:cs typeface="Times New Roman" panose="02020603050405020304" pitchFamily="18" charset="0"/>
            </a:endParaRPr>
          </a:p>
          <a:p>
            <a:pPr marL="8255" algn="ctr">
              <a:lnSpc>
                <a:spcPct val="150000"/>
              </a:lnSpc>
              <a:spcBef>
                <a:spcPts val="380"/>
              </a:spcBef>
            </a:pPr>
            <a:r>
              <a:rPr lang="en-IN" sz="3200" b="1" spc="10" dirty="0">
                <a:latin typeface="Times New Roman" panose="02020603050405020304" pitchFamily="18" charset="0"/>
                <a:cs typeface="Times New Roman" panose="02020603050405020304" pitchFamily="18" charset="0"/>
              </a:rPr>
              <a:t>SUSTAINABLE  URBAN  FARMING  USING  HYDROPONICS</a:t>
            </a:r>
          </a:p>
        </p:txBody>
      </p:sp>
      <p:sp>
        <p:nvSpPr>
          <p:cNvPr id="6" name="object 6"/>
          <p:cNvSpPr txBox="1"/>
          <p:nvPr/>
        </p:nvSpPr>
        <p:spPr>
          <a:xfrm>
            <a:off x="7283245" y="4665930"/>
            <a:ext cx="5334000" cy="1061957"/>
          </a:xfrm>
          <a:prstGeom prst="rect">
            <a:avLst/>
          </a:prstGeom>
        </p:spPr>
        <p:txBody>
          <a:bodyPr vert="horz" wrap="square" lIns="0" tIns="12065" rIns="0" bIns="0" rtlCol="0">
            <a:spAutoFit/>
          </a:bodyPr>
          <a:lstStyle/>
          <a:p>
            <a:pPr marL="12700" marR="5080" indent="28575" algn="ctr">
              <a:lnSpc>
                <a:spcPct val="112700"/>
              </a:lnSpc>
              <a:spcBef>
                <a:spcPts val="95"/>
              </a:spcBef>
            </a:pPr>
            <a:r>
              <a:rPr sz="2000" b="1" dirty="0">
                <a:solidFill>
                  <a:srgbClr val="0D0D0D"/>
                </a:solidFill>
                <a:latin typeface="Calibri"/>
                <a:cs typeface="Calibri"/>
              </a:rPr>
              <a:t>G</a:t>
            </a:r>
            <a:r>
              <a:rPr sz="2000" b="1" spc="40" dirty="0">
                <a:solidFill>
                  <a:srgbClr val="0D0D0D"/>
                </a:solidFill>
                <a:latin typeface="Calibri"/>
                <a:cs typeface="Calibri"/>
              </a:rPr>
              <a:t>U</a:t>
            </a:r>
            <a:r>
              <a:rPr sz="2000" b="1" spc="-15" dirty="0">
                <a:solidFill>
                  <a:srgbClr val="0D0D0D"/>
                </a:solidFill>
                <a:latin typeface="Calibri"/>
                <a:cs typeface="Calibri"/>
              </a:rPr>
              <a:t>I</a:t>
            </a:r>
            <a:r>
              <a:rPr sz="2000" b="1" spc="10" dirty="0">
                <a:solidFill>
                  <a:srgbClr val="0D0D0D"/>
                </a:solidFill>
                <a:latin typeface="Calibri"/>
                <a:cs typeface="Calibri"/>
              </a:rPr>
              <a:t>D</a:t>
            </a:r>
            <a:r>
              <a:rPr sz="2000" b="1" spc="-5" dirty="0">
                <a:solidFill>
                  <a:srgbClr val="0D0D0D"/>
                </a:solidFill>
                <a:latin typeface="Calibri"/>
                <a:cs typeface="Calibri"/>
              </a:rPr>
              <a:t>E</a:t>
            </a:r>
            <a:r>
              <a:rPr sz="2000" b="1" spc="15" dirty="0">
                <a:solidFill>
                  <a:srgbClr val="0D0D0D"/>
                </a:solidFill>
                <a:latin typeface="Calibri"/>
                <a:cs typeface="Calibri"/>
              </a:rPr>
              <a:t>D</a:t>
            </a:r>
            <a:r>
              <a:rPr sz="2000" b="1" spc="-80" dirty="0">
                <a:solidFill>
                  <a:srgbClr val="0D0D0D"/>
                </a:solidFill>
                <a:latin typeface="Calibri"/>
                <a:cs typeface="Calibri"/>
              </a:rPr>
              <a:t> </a:t>
            </a:r>
            <a:r>
              <a:rPr sz="2000" b="1" spc="-70" dirty="0">
                <a:solidFill>
                  <a:srgbClr val="0D0D0D"/>
                </a:solidFill>
                <a:latin typeface="Calibri"/>
                <a:cs typeface="Calibri"/>
              </a:rPr>
              <a:t>B</a:t>
            </a:r>
            <a:r>
              <a:rPr sz="2000" b="1" spc="-145" dirty="0">
                <a:solidFill>
                  <a:srgbClr val="0D0D0D"/>
                </a:solidFill>
                <a:latin typeface="Calibri"/>
                <a:cs typeface="Calibri"/>
              </a:rPr>
              <a:t>Y</a:t>
            </a:r>
            <a:r>
              <a:rPr lang="en-IN" sz="2000" b="1" spc="5" dirty="0">
                <a:solidFill>
                  <a:srgbClr val="0D0D0D"/>
                </a:solidFill>
                <a:latin typeface="Calibri"/>
                <a:cs typeface="Calibri"/>
              </a:rPr>
              <a:t> :</a:t>
            </a:r>
          </a:p>
          <a:p>
            <a:pPr marL="12700" marR="5080" indent="28575" algn="ctr">
              <a:lnSpc>
                <a:spcPct val="112700"/>
              </a:lnSpc>
              <a:spcBef>
                <a:spcPts val="95"/>
              </a:spcBef>
            </a:pPr>
            <a:r>
              <a:rPr lang="en-IN" sz="2000" b="1" spc="5" dirty="0">
                <a:solidFill>
                  <a:srgbClr val="0D0D0D"/>
                </a:solidFill>
                <a:latin typeface="Calibri"/>
                <a:cs typeface="Calibri"/>
              </a:rPr>
              <a:t>Mrs.D.PUSHPALATHA ,M.E.</a:t>
            </a:r>
          </a:p>
          <a:p>
            <a:pPr marL="12700" marR="5080" indent="28575" algn="ctr">
              <a:lnSpc>
                <a:spcPct val="112700"/>
              </a:lnSpc>
              <a:spcBef>
                <a:spcPts val="95"/>
              </a:spcBef>
            </a:pPr>
            <a:r>
              <a:rPr lang="en-IN" sz="2000" b="1" spc="5" dirty="0">
                <a:solidFill>
                  <a:srgbClr val="0D0D0D"/>
                </a:solidFill>
                <a:latin typeface="Calibri"/>
                <a:cs typeface="Calibri"/>
              </a:rPr>
              <a:t>AP/ECE</a:t>
            </a:r>
            <a:endParaRPr lang="en-US" sz="2000" b="1" spc="30" dirty="0">
              <a:solidFill>
                <a:srgbClr val="0D0D0D"/>
              </a:solidFill>
              <a:latin typeface="Calibri"/>
              <a:cs typeface="Calibri"/>
            </a:endParaRPr>
          </a:p>
        </p:txBody>
      </p:sp>
      <p:pic>
        <p:nvPicPr>
          <p:cNvPr id="7" name="object 7"/>
          <p:cNvPicPr/>
          <p:nvPr/>
        </p:nvPicPr>
        <p:blipFill>
          <a:blip r:embed="rId2" cstate="print"/>
          <a:stretch>
            <a:fillRect/>
          </a:stretch>
        </p:blipFill>
        <p:spPr>
          <a:xfrm>
            <a:off x="78739" y="107447"/>
            <a:ext cx="5026661" cy="1568954"/>
          </a:xfrm>
          <a:prstGeom prst="rect">
            <a:avLst/>
          </a:prstGeom>
        </p:spPr>
      </p:pic>
      <p:pic>
        <p:nvPicPr>
          <p:cNvPr id="8" name="object 8"/>
          <p:cNvPicPr/>
          <p:nvPr/>
        </p:nvPicPr>
        <p:blipFill>
          <a:blip r:embed="rId3" cstate="print"/>
          <a:stretch>
            <a:fillRect/>
          </a:stretch>
        </p:blipFill>
        <p:spPr>
          <a:xfrm>
            <a:off x="9753600" y="228600"/>
            <a:ext cx="1692026" cy="102598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2031" y="461581"/>
            <a:ext cx="9805181" cy="615553"/>
          </a:xfrm>
        </p:spPr>
        <p:txBody>
          <a:bodyPr/>
          <a:lstStyle/>
          <a:p>
            <a:r>
              <a:rPr lang="en-US" sz="4000" dirty="0"/>
              <a:t> </a:t>
            </a:r>
            <a:r>
              <a:rPr lang="en-US" sz="4000" b="0" dirty="0"/>
              <a:t>CIRCUIT DAIGRAM  OF PROPOSED SYSTEM</a:t>
            </a:r>
          </a:p>
        </p:txBody>
      </p:sp>
      <p:sp>
        <p:nvSpPr>
          <p:cNvPr id="3" name="Text Placeholder 2"/>
          <p:cNvSpPr>
            <a:spLocks noGrp="1"/>
          </p:cNvSpPr>
          <p:nvPr>
            <p:ph type="body" idx="1"/>
          </p:nvPr>
        </p:nvSpPr>
        <p:spPr>
          <a:xfrm>
            <a:off x="1695449" y="1962149"/>
            <a:ext cx="9578975" cy="2896743"/>
          </a:xfrm>
        </p:spPr>
        <p:txBody>
          <a:bodyPr/>
          <a:lstStyle/>
          <a:p>
            <a:endParaRPr lang="en-US" dirty="0"/>
          </a:p>
        </p:txBody>
      </p:sp>
      <p:pic>
        <p:nvPicPr>
          <p:cNvPr id="4" name="Picture 3" descr="WhatsApp Image 2024-12-01 at 5.00.08 PM.jpeg"/>
          <p:cNvPicPr>
            <a:picLocks noChangeAspect="1"/>
          </p:cNvPicPr>
          <p:nvPr/>
        </p:nvPicPr>
        <p:blipFill>
          <a:blip r:embed="rId2"/>
          <a:stretch>
            <a:fillRect/>
          </a:stretch>
        </p:blipFill>
        <p:spPr>
          <a:xfrm>
            <a:off x="1090386" y="1370693"/>
            <a:ext cx="10377714" cy="4775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F84E0-588E-262D-4D54-1104D3F1E82B}"/>
              </a:ext>
            </a:extLst>
          </p:cNvPr>
          <p:cNvSpPr>
            <a:spLocks noGrp="1"/>
          </p:cNvSpPr>
          <p:nvPr>
            <p:ph type="ctrTitle"/>
          </p:nvPr>
        </p:nvSpPr>
        <p:spPr>
          <a:xfrm>
            <a:off x="3920066" y="381847"/>
            <a:ext cx="10363200" cy="1440180"/>
          </a:xfrm>
        </p:spPr>
        <p:txBody>
          <a:bodyPr/>
          <a:lstStyle/>
          <a:p>
            <a:r>
              <a:rPr lang="en-IN" sz="4000" dirty="0">
                <a:latin typeface="Times New Roman" panose="02020603050405020304" pitchFamily="18" charset="0"/>
                <a:cs typeface="Times New Roman" panose="02020603050405020304" pitchFamily="18" charset="0"/>
              </a:rPr>
              <a:t>COMPONENTS</a:t>
            </a:r>
          </a:p>
        </p:txBody>
      </p:sp>
      <p:sp>
        <p:nvSpPr>
          <p:cNvPr id="3" name="Subtitle 2">
            <a:extLst>
              <a:ext uri="{FF2B5EF4-FFF2-40B4-BE49-F238E27FC236}">
                <a16:creationId xmlns:a16="http://schemas.microsoft.com/office/drawing/2014/main" id="{50F99D10-6412-1A8E-6A23-A34A2FB32D03}"/>
              </a:ext>
            </a:extLst>
          </p:cNvPr>
          <p:cNvSpPr>
            <a:spLocks noGrp="1"/>
          </p:cNvSpPr>
          <p:nvPr>
            <p:ph type="subTitle" idx="4"/>
          </p:nvPr>
        </p:nvSpPr>
        <p:spPr>
          <a:xfrm>
            <a:off x="2235199" y="2082363"/>
            <a:ext cx="10295467" cy="3323987"/>
          </a:xfrm>
        </p:spPr>
        <p:txBody>
          <a:bodyPr/>
          <a:lstStyle/>
          <a:p>
            <a:pPr marL="285750" indent="-285750" algn="just">
              <a:lnSpc>
                <a:spcPct val="150000"/>
              </a:lnSpc>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 DHT Sensor</a:t>
            </a:r>
          </a:p>
          <a:p>
            <a:pPr marL="285750" indent="-285750" algn="just">
              <a:lnSpc>
                <a:spcPct val="150000"/>
              </a:lnSpc>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Moisture Sensor</a:t>
            </a:r>
            <a:endParaRPr lang="en-US" sz="2400" dirty="0">
              <a:latin typeface="Times New Roman" panose="02020603050405020304" pitchFamily="18" charset="0"/>
              <a:ea typeface="Times New Roman" panose="02020603050405020304" pitchFamily="18" charset="0"/>
            </a:endParaRPr>
          </a:p>
          <a:p>
            <a:pPr marL="285750" indent="-285750" algn="just">
              <a:lnSpc>
                <a:spcPct val="150000"/>
              </a:lnSpc>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Water Pump</a:t>
            </a:r>
          </a:p>
          <a:p>
            <a:pPr marL="285750" indent="-285750" algn="just">
              <a:lnSpc>
                <a:spcPct val="150000"/>
              </a:lnSpc>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12V Induction Bulb</a:t>
            </a:r>
            <a:endParaRPr lang="en-US" sz="2400" dirty="0">
              <a:latin typeface="Times New Roman" panose="02020603050405020304" pitchFamily="18" charset="0"/>
              <a:ea typeface="Times New Roman" panose="02020603050405020304" pitchFamily="18" charset="0"/>
            </a:endParaRPr>
          </a:p>
          <a:p>
            <a:pPr marL="285750" indent="-285750" algn="just">
              <a:lnSpc>
                <a:spcPct val="150000"/>
              </a:lnSpc>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 ESP8266</a:t>
            </a:r>
          </a:p>
          <a:p>
            <a:pPr marL="285750" indent="-285750" algn="just">
              <a:buFont typeface="Arial" panose="020B0604020202020204" pitchFamily="34" charset="0"/>
              <a:buChar char="•"/>
            </a:pPr>
            <a:endParaRPr lang="en-IN" sz="1800" dirty="0">
              <a:effectLst/>
              <a:latin typeface="Times New Roman" panose="02020603050405020304" pitchFamily="18" charset="0"/>
              <a:ea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53055479-DDD7-7DE4-38B0-416A1CCDC87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17466" y="1667934"/>
            <a:ext cx="1130935" cy="1130935"/>
          </a:xfrm>
          <a:prstGeom prst="rect">
            <a:avLst/>
          </a:prstGeom>
          <a:noFill/>
          <a:ln>
            <a:noFill/>
          </a:ln>
        </p:spPr>
      </p:pic>
      <p:pic>
        <p:nvPicPr>
          <p:cNvPr id="5" name="Picture 4">
            <a:extLst>
              <a:ext uri="{FF2B5EF4-FFF2-40B4-BE49-F238E27FC236}">
                <a16:creationId xmlns:a16="http://schemas.microsoft.com/office/drawing/2014/main" id="{1650767C-1DBB-B9BF-1D78-90F4756F8A0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87866" y="1667934"/>
            <a:ext cx="1207135" cy="1207135"/>
          </a:xfrm>
          <a:prstGeom prst="rect">
            <a:avLst/>
          </a:prstGeom>
          <a:noFill/>
          <a:ln>
            <a:noFill/>
          </a:ln>
        </p:spPr>
      </p:pic>
      <p:pic>
        <p:nvPicPr>
          <p:cNvPr id="6" name="Picture 5">
            <a:extLst>
              <a:ext uri="{FF2B5EF4-FFF2-40B4-BE49-F238E27FC236}">
                <a16:creationId xmlns:a16="http://schemas.microsoft.com/office/drawing/2014/main" id="{ACE199D4-0039-940E-03FC-BC3B867B2B1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485823" y="3045976"/>
            <a:ext cx="960755" cy="991235"/>
          </a:xfrm>
          <a:prstGeom prst="rect">
            <a:avLst/>
          </a:prstGeom>
          <a:noFill/>
          <a:ln>
            <a:noFill/>
          </a:ln>
        </p:spPr>
      </p:pic>
      <p:pic>
        <p:nvPicPr>
          <p:cNvPr id="7" name="Picture 6">
            <a:extLst>
              <a:ext uri="{FF2B5EF4-FFF2-40B4-BE49-F238E27FC236}">
                <a16:creationId xmlns:a16="http://schemas.microsoft.com/office/drawing/2014/main" id="{8720FD18-2FF7-BCE6-A11B-96E4CA94640D}"/>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817466" y="4360505"/>
            <a:ext cx="984250" cy="984250"/>
          </a:xfrm>
          <a:prstGeom prst="rect">
            <a:avLst/>
          </a:prstGeom>
          <a:noFill/>
          <a:ln>
            <a:noFill/>
          </a:ln>
        </p:spPr>
      </p:pic>
      <p:pic>
        <p:nvPicPr>
          <p:cNvPr id="8" name="Picture 7">
            <a:extLst>
              <a:ext uri="{FF2B5EF4-FFF2-40B4-BE49-F238E27FC236}">
                <a16:creationId xmlns:a16="http://schemas.microsoft.com/office/drawing/2014/main" id="{CC96A542-F2FB-E9EB-EDB5-40ABD2CC2DCE}"/>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587866" y="4360505"/>
            <a:ext cx="1394460" cy="1045845"/>
          </a:xfrm>
          <a:prstGeom prst="rect">
            <a:avLst/>
          </a:prstGeom>
          <a:noFill/>
          <a:ln>
            <a:noFill/>
          </a:ln>
        </p:spPr>
      </p:pic>
    </p:spTree>
    <p:extLst>
      <p:ext uri="{BB962C8B-B14F-4D97-AF65-F5344CB8AC3E}">
        <p14:creationId xmlns:p14="http://schemas.microsoft.com/office/powerpoint/2010/main" val="2901374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A2534-C9AA-4588-1509-6DFD4EE5EC89}"/>
              </a:ext>
            </a:extLst>
          </p:cNvPr>
          <p:cNvSpPr>
            <a:spLocks noGrp="1"/>
          </p:cNvSpPr>
          <p:nvPr>
            <p:ph type="title"/>
          </p:nvPr>
        </p:nvSpPr>
        <p:spPr>
          <a:xfrm>
            <a:off x="3396343" y="236851"/>
            <a:ext cx="6158168" cy="808177"/>
          </a:xfrm>
        </p:spPr>
        <p:txBody>
          <a:bodyPr/>
          <a:lstStyle/>
          <a:p>
            <a:r>
              <a:rPr lang="en-IN" sz="4000" dirty="0">
                <a:latin typeface="Times New Roman" panose="02020603050405020304" pitchFamily="18" charset="0"/>
                <a:cs typeface="Times New Roman" panose="02020603050405020304" pitchFamily="18" charset="0"/>
              </a:rPr>
              <a:t>WORKING PRINCIPLE</a:t>
            </a:r>
          </a:p>
        </p:txBody>
      </p:sp>
      <p:sp>
        <p:nvSpPr>
          <p:cNvPr id="3" name="Text Placeholder 2">
            <a:extLst>
              <a:ext uri="{FF2B5EF4-FFF2-40B4-BE49-F238E27FC236}">
                <a16:creationId xmlns:a16="http://schemas.microsoft.com/office/drawing/2014/main" id="{E317F2E2-2958-D449-5553-4D2C3FA96FCF}"/>
              </a:ext>
            </a:extLst>
          </p:cNvPr>
          <p:cNvSpPr>
            <a:spLocks noGrp="1"/>
          </p:cNvSpPr>
          <p:nvPr>
            <p:ph type="body" idx="1"/>
          </p:nvPr>
        </p:nvSpPr>
        <p:spPr>
          <a:xfrm>
            <a:off x="589067" y="1356264"/>
            <a:ext cx="11211047" cy="5000993"/>
          </a:xfrm>
        </p:spPr>
        <p:txBody>
          <a:bodyPr/>
          <a:lstStyle/>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proposed hydroponic system uses vertical or stacked arrangements to maximize space efficiency and a nutrient-enriched water reservoir for direct nourishment of plant roots.</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 luminous bulb simulates sunlight, ensuring plants receive the necessary light for growth.</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Moisture sensors monitor soil moisture levels, activating a water pump to deliver water precisely when needed.</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ESP8266 microcontroller collects data from sensors like moisture sensors and DHT sensors, which track temperature and humidity.</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Automation adjusts watering cycles and lighting schedules to ensure energy efficiency and consistent system operation.</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system integrates sensors, microcontrollers, and automated components to create an efficient, sustainable urban farming solution with higher food production in limited spaces.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6371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2CBB5-1AC4-C6E1-4B3E-A170AD1562E8}"/>
              </a:ext>
            </a:extLst>
          </p:cNvPr>
          <p:cNvSpPr>
            <a:spLocks noGrp="1"/>
          </p:cNvSpPr>
          <p:nvPr>
            <p:ph type="title"/>
          </p:nvPr>
        </p:nvSpPr>
        <p:spPr>
          <a:xfrm>
            <a:off x="917575" y="542861"/>
            <a:ext cx="5445760" cy="615553"/>
          </a:xfrm>
        </p:spPr>
        <p:txBody>
          <a:bodyPr/>
          <a:lstStyle/>
          <a:p>
            <a:r>
              <a:rPr lang="en-IN" sz="4000" dirty="0">
                <a:latin typeface="Times New Roman" panose="02020603050405020304" pitchFamily="18" charset="0"/>
                <a:cs typeface="Times New Roman" panose="02020603050405020304" pitchFamily="18" charset="0"/>
              </a:rPr>
              <a:t>CONT…</a:t>
            </a:r>
          </a:p>
        </p:txBody>
      </p:sp>
      <p:sp>
        <p:nvSpPr>
          <p:cNvPr id="3" name="Text Placeholder 2">
            <a:extLst>
              <a:ext uri="{FF2B5EF4-FFF2-40B4-BE49-F238E27FC236}">
                <a16:creationId xmlns:a16="http://schemas.microsoft.com/office/drawing/2014/main" id="{60E4EE52-B2D4-1FE4-D1A6-FF206FDFA8F8}"/>
              </a:ext>
            </a:extLst>
          </p:cNvPr>
          <p:cNvSpPr>
            <a:spLocks noGrp="1"/>
          </p:cNvSpPr>
          <p:nvPr>
            <p:ph type="body" idx="1"/>
          </p:nvPr>
        </p:nvSpPr>
        <p:spPr>
          <a:xfrm>
            <a:off x="917575" y="1988692"/>
            <a:ext cx="10349865" cy="2714654"/>
          </a:xfrm>
        </p:spPr>
        <p:txBody>
          <a:bodyPr/>
          <a:lstStyle/>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system is integrated with the Blink app, enabling remote monitoring and control of key components like lighting, watering cycles, and environmental conditions via smartphones.</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app connects to the ESP8266 microcontroller, providing real-time data on moisture levels, temperature, and humidity.</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Users can make adjustments through the app, ensuring optimal conditions for plant growth from anywhere.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2926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7F44B-0C6A-1958-8C55-EED83ADE52BE}"/>
              </a:ext>
            </a:extLst>
          </p:cNvPr>
          <p:cNvSpPr>
            <a:spLocks noGrp="1"/>
          </p:cNvSpPr>
          <p:nvPr>
            <p:ph type="title"/>
          </p:nvPr>
        </p:nvSpPr>
        <p:spPr>
          <a:xfrm>
            <a:off x="4027592" y="335281"/>
            <a:ext cx="5445760" cy="615553"/>
          </a:xfrm>
        </p:spPr>
        <p:txBody>
          <a:bodyPr/>
          <a:lstStyle/>
          <a:p>
            <a:r>
              <a:rPr lang="en-IN" sz="4000" dirty="0">
                <a:latin typeface="Times New Roman" panose="02020603050405020304" pitchFamily="18" charset="0"/>
                <a:cs typeface="Times New Roman" panose="02020603050405020304" pitchFamily="18" charset="0"/>
              </a:rPr>
              <a:t>METHODOLOGY</a:t>
            </a:r>
          </a:p>
        </p:txBody>
      </p:sp>
      <p:sp>
        <p:nvSpPr>
          <p:cNvPr id="3" name="Text Placeholder 2">
            <a:extLst>
              <a:ext uri="{FF2B5EF4-FFF2-40B4-BE49-F238E27FC236}">
                <a16:creationId xmlns:a16="http://schemas.microsoft.com/office/drawing/2014/main" id="{E6B3390D-2E5C-3E6B-8ED3-33228A264DA7}"/>
              </a:ext>
            </a:extLst>
          </p:cNvPr>
          <p:cNvSpPr>
            <a:spLocks noGrp="1"/>
          </p:cNvSpPr>
          <p:nvPr>
            <p:ph type="body" idx="1"/>
          </p:nvPr>
        </p:nvSpPr>
        <p:spPr>
          <a:xfrm>
            <a:off x="790785" y="1678156"/>
            <a:ext cx="10761133" cy="4099648"/>
          </a:xfrm>
        </p:spPr>
        <p:txBody>
          <a:bodyPr/>
          <a:lstStyle/>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hydroponic system uses a vertical or stacked arrangement to maximize space efficiency, with a nutrient-enriched water reservoir delivering essential nutrients to plant roots.</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 luminous bulb simulates sunlight, providing necessary light for photosynthesis in areas with limited natural sunlight.</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Moisture sensors monitor moisture levels in the growing medium and trigger a water pump to deliver water when needed, while a DHT sensor tracks temperature and humidity to maintain optimal conditions for plant growth.</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An ESP8266 microcontroller collects data from the sensors and makes decisions such as activating the water pump or adjusting the lighting.</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4997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90859-6075-6B22-5692-14169AADF026}"/>
              </a:ext>
            </a:extLst>
          </p:cNvPr>
          <p:cNvSpPr>
            <a:spLocks noGrp="1"/>
          </p:cNvSpPr>
          <p:nvPr>
            <p:ph type="title"/>
          </p:nvPr>
        </p:nvSpPr>
        <p:spPr>
          <a:xfrm>
            <a:off x="917575" y="431101"/>
            <a:ext cx="5445760" cy="615553"/>
          </a:xfrm>
        </p:spPr>
        <p:txBody>
          <a:bodyPr/>
          <a:lstStyle/>
          <a:p>
            <a:r>
              <a:rPr lang="en-IN" sz="4000" dirty="0">
                <a:latin typeface="Times New Roman" panose="02020603050405020304" pitchFamily="18" charset="0"/>
                <a:cs typeface="Times New Roman" panose="02020603050405020304" pitchFamily="18" charset="0"/>
              </a:rPr>
              <a:t>CONT…</a:t>
            </a:r>
          </a:p>
        </p:txBody>
      </p:sp>
      <p:sp>
        <p:nvSpPr>
          <p:cNvPr id="3" name="Text Placeholder 2">
            <a:extLst>
              <a:ext uri="{FF2B5EF4-FFF2-40B4-BE49-F238E27FC236}">
                <a16:creationId xmlns:a16="http://schemas.microsoft.com/office/drawing/2014/main" id="{F5FFB710-4F07-8633-F6C4-5BD131211F60}"/>
              </a:ext>
            </a:extLst>
          </p:cNvPr>
          <p:cNvSpPr>
            <a:spLocks noGrp="1"/>
          </p:cNvSpPr>
          <p:nvPr>
            <p:ph type="body" idx="1"/>
          </p:nvPr>
        </p:nvSpPr>
        <p:spPr>
          <a:xfrm>
            <a:off x="917575" y="1897253"/>
            <a:ext cx="10888346" cy="3643946"/>
          </a:xfrm>
        </p:spPr>
        <p:txBody>
          <a:bodyPr/>
          <a:lstStyle/>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Automation controls watering schedules and lighting cycles, ensuring energy efficiency and minimizing human intervention.</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system is designed to be energy- and resource-efficient, minimizing water and energy consumption.</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Blink app is integrated for remote monitoring and control of environmental parameters like moisture, temperature, and humidity, providing real-time data for optimal plant growth.</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methodology creates an efficient, automated, and sustainable hydroponic system for urban farming.</a:t>
            </a:r>
            <a:endParaRPr lang="en-IN" sz="2000" dirty="0"/>
          </a:p>
        </p:txBody>
      </p:sp>
    </p:spTree>
    <p:extLst>
      <p:ext uri="{BB962C8B-B14F-4D97-AF65-F5344CB8AC3E}">
        <p14:creationId xmlns:p14="http://schemas.microsoft.com/office/powerpoint/2010/main" val="138044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0F81D-1BE2-5B57-2DE5-DF1E7B845088}"/>
              </a:ext>
            </a:extLst>
          </p:cNvPr>
          <p:cNvSpPr>
            <a:spLocks noGrp="1"/>
          </p:cNvSpPr>
          <p:nvPr>
            <p:ph type="title"/>
          </p:nvPr>
        </p:nvSpPr>
        <p:spPr>
          <a:xfrm>
            <a:off x="3373118" y="237068"/>
            <a:ext cx="6668349" cy="1231106"/>
          </a:xfrm>
        </p:spPr>
        <p:txBody>
          <a:bodyPr/>
          <a:lstStyle/>
          <a:p>
            <a:pPr algn="l"/>
            <a:r>
              <a:rPr lang="en-IN" sz="4000" dirty="0"/>
              <a:t>   </a:t>
            </a:r>
            <a:r>
              <a:rPr lang="en-IN" sz="4000" dirty="0">
                <a:latin typeface="Times New Roman" panose="02020603050405020304" pitchFamily="18" charset="0"/>
                <a:cs typeface="Times New Roman" panose="02020603050405020304" pitchFamily="18" charset="0"/>
              </a:rPr>
              <a:t>PROJECT OUTCOME </a:t>
            </a:r>
          </a:p>
        </p:txBody>
      </p:sp>
      <p:pic>
        <p:nvPicPr>
          <p:cNvPr id="4" name="Picture 3">
            <a:extLst>
              <a:ext uri="{FF2B5EF4-FFF2-40B4-BE49-F238E27FC236}">
                <a16:creationId xmlns:a16="http://schemas.microsoft.com/office/drawing/2014/main" id="{7C17FB83-A91D-9813-F84B-4FDCA84B0AB4}"/>
              </a:ext>
            </a:extLst>
          </p:cNvPr>
          <p:cNvPicPr>
            <a:picLocks noChangeAspect="1"/>
          </p:cNvPicPr>
          <p:nvPr/>
        </p:nvPicPr>
        <p:blipFill>
          <a:blip r:embed="rId2"/>
          <a:stretch>
            <a:fillRect/>
          </a:stretch>
        </p:blipFill>
        <p:spPr>
          <a:xfrm>
            <a:off x="508000" y="1286933"/>
            <a:ext cx="5461000" cy="5160286"/>
          </a:xfrm>
          <a:prstGeom prst="rect">
            <a:avLst/>
          </a:prstGeom>
        </p:spPr>
      </p:pic>
      <p:pic>
        <p:nvPicPr>
          <p:cNvPr id="6" name="Picture 5">
            <a:extLst>
              <a:ext uri="{FF2B5EF4-FFF2-40B4-BE49-F238E27FC236}">
                <a16:creationId xmlns:a16="http://schemas.microsoft.com/office/drawing/2014/main" id="{F095A1A0-C368-2D43-D1D9-7417755DA5F4}"/>
              </a:ext>
            </a:extLst>
          </p:cNvPr>
          <p:cNvPicPr>
            <a:picLocks noChangeAspect="1"/>
          </p:cNvPicPr>
          <p:nvPr/>
        </p:nvPicPr>
        <p:blipFill>
          <a:blip r:embed="rId3"/>
          <a:stretch>
            <a:fillRect/>
          </a:stretch>
        </p:blipFill>
        <p:spPr>
          <a:xfrm>
            <a:off x="6831356" y="1278465"/>
            <a:ext cx="4963953" cy="5160287"/>
          </a:xfrm>
          <a:prstGeom prst="rect">
            <a:avLst/>
          </a:prstGeom>
        </p:spPr>
      </p:pic>
    </p:spTree>
    <p:extLst>
      <p:ext uri="{BB962C8B-B14F-4D97-AF65-F5344CB8AC3E}">
        <p14:creationId xmlns:p14="http://schemas.microsoft.com/office/powerpoint/2010/main" val="373472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4-11-29 at 14.53.02_6ed3d1ab">
            <a:hlinkClick r:id="" action="ppaction://media"/>
            <a:extLst>
              <a:ext uri="{FF2B5EF4-FFF2-40B4-BE49-F238E27FC236}">
                <a16:creationId xmlns:a16="http://schemas.microsoft.com/office/drawing/2014/main" id="{BF5D6F5C-BD62-010D-DCF3-52FE1A28555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16666" y="93134"/>
            <a:ext cx="7666567" cy="6477000"/>
          </a:xfrm>
          <a:prstGeom prst="rect">
            <a:avLst/>
          </a:prstGeom>
        </p:spPr>
      </p:pic>
    </p:spTree>
    <p:extLst>
      <p:ext uri="{BB962C8B-B14F-4D97-AF65-F5344CB8AC3E}">
        <p14:creationId xmlns:p14="http://schemas.microsoft.com/office/powerpoint/2010/main" val="4011203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4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5DC99-CE60-5E51-1B83-3038E48BA4C8}"/>
              </a:ext>
            </a:extLst>
          </p:cNvPr>
          <p:cNvSpPr>
            <a:spLocks noGrp="1"/>
          </p:cNvSpPr>
          <p:nvPr>
            <p:ph type="title"/>
          </p:nvPr>
        </p:nvSpPr>
        <p:spPr>
          <a:xfrm>
            <a:off x="2895600" y="226126"/>
            <a:ext cx="5445760" cy="615553"/>
          </a:xfrm>
        </p:spPr>
        <p:txBody>
          <a:bodyPr/>
          <a:lstStyle/>
          <a:p>
            <a:r>
              <a:rPr lang="en-US" sz="4000" dirty="0">
                <a:latin typeface="Times New Roman" panose="02020603050405020304" pitchFamily="18" charset="0"/>
                <a:cs typeface="Times New Roman" panose="02020603050405020304" pitchFamily="18" charset="0"/>
              </a:rPr>
              <a:t>ADVANTAGES</a:t>
            </a:r>
            <a:endParaRPr lang="en-IN" sz="4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CB82E641-A71C-35AD-6D63-7AE5D4E3F061}"/>
              </a:ext>
            </a:extLst>
          </p:cNvPr>
          <p:cNvSpPr>
            <a:spLocks noGrp="1"/>
          </p:cNvSpPr>
          <p:nvPr>
            <p:ph type="body" idx="1"/>
          </p:nvPr>
        </p:nvSpPr>
        <p:spPr>
          <a:xfrm>
            <a:off x="609600" y="990600"/>
            <a:ext cx="6477000" cy="6155531"/>
          </a:xfrm>
        </p:spPr>
        <p:txBody>
          <a:bodyPr/>
          <a:lstStyle/>
          <a:p>
            <a:pPr algn="l">
              <a:lnSpc>
                <a:spcPct val="150000"/>
              </a:lnSpc>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Global food security  </a:t>
            </a:r>
          </a:p>
          <a:p>
            <a:pPr algn="l" fontAlgn="ctr">
              <a:lnSpc>
                <a:spcPct val="150000"/>
              </a:lnSpc>
            </a:pPr>
            <a:r>
              <a:rPr lang="en-US" sz="2000" b="0" i="0" dirty="0">
                <a:effectLst/>
                <a:latin typeface="Times New Roman" panose="02020603050405020304" pitchFamily="18" charset="0"/>
                <a:cs typeface="Times New Roman" panose="02020603050405020304" pitchFamily="18" charset="0"/>
              </a:rPr>
              <a:t>           Hydroponics can help achieve sustainable food security by producing high-quality food in all regions of the world. </a:t>
            </a:r>
          </a:p>
          <a:p>
            <a:pPr algn="l">
              <a:lnSpc>
                <a:spcPct val="150000"/>
              </a:lnSpc>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 </a:t>
            </a:r>
            <a:r>
              <a:rPr lang="en-US" sz="2000" b="1" i="0" dirty="0">
                <a:effectLst/>
                <a:latin typeface="Times New Roman" panose="02020603050405020304" pitchFamily="18" charset="0"/>
                <a:cs typeface="Times New Roman" panose="02020603050405020304" pitchFamily="18" charset="0"/>
              </a:rPr>
              <a:t>Resource conservation</a:t>
            </a:r>
          </a:p>
          <a:p>
            <a:pPr algn="l" fontAlgn="ctr">
              <a:lnSpc>
                <a:spcPct val="150000"/>
              </a:lnSpc>
            </a:pPr>
            <a:r>
              <a:rPr lang="en-US" sz="2000" b="0" i="0" dirty="0">
                <a:effectLst/>
                <a:latin typeface="Times New Roman" panose="02020603050405020304" pitchFamily="18" charset="0"/>
                <a:cs typeface="Times New Roman" panose="02020603050405020304" pitchFamily="18" charset="0"/>
              </a:rPr>
              <a:t>           Hydroponics uses fewer resources than conventional farming. </a:t>
            </a:r>
          </a:p>
          <a:p>
            <a:pPr algn="l">
              <a:lnSpc>
                <a:spcPct val="150000"/>
              </a:lnSpc>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Water conservation</a:t>
            </a:r>
          </a:p>
          <a:p>
            <a:pPr algn="l" fontAlgn="ctr">
              <a:lnSpc>
                <a:spcPct val="150000"/>
              </a:lnSpc>
            </a:pPr>
            <a:r>
              <a:rPr lang="en-US" sz="2000" b="0" i="0" dirty="0">
                <a:effectLst/>
                <a:latin typeface="Times New Roman" panose="02020603050405020304" pitchFamily="18" charset="0"/>
                <a:cs typeface="Times New Roman" panose="02020603050405020304" pitchFamily="18" charset="0"/>
              </a:rPr>
              <a:t>            Hydroponics allows you to precisely deliver the exact amount of water each plant needs, without wasting any. </a:t>
            </a:r>
          </a:p>
          <a:p>
            <a:pPr algn="just">
              <a:lnSpc>
                <a:spcPct val="150000"/>
              </a:lnSpc>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Biodiversity</a:t>
            </a:r>
          </a:p>
          <a:p>
            <a:pPr algn="just" fontAlgn="ctr">
              <a:lnSpc>
                <a:spcPct val="150000"/>
              </a:lnSpc>
            </a:pPr>
            <a:r>
              <a:rPr lang="en-US" sz="2000" b="0" i="0" dirty="0">
                <a:effectLst/>
                <a:latin typeface="Times New Roman" panose="02020603050405020304" pitchFamily="18" charset="0"/>
                <a:cs typeface="Times New Roman" panose="02020603050405020304" pitchFamily="18" charset="0"/>
              </a:rPr>
              <a:t>            Urban farms can increase biodiversity in cities by providing habitats for various species. </a:t>
            </a:r>
          </a:p>
          <a:p>
            <a:pPr algn="l"/>
            <a:endParaRPr lang="en-US" sz="2000" b="0" i="0" dirty="0">
              <a:solidFill>
                <a:srgbClr val="F1F2DB"/>
              </a:solidFill>
              <a:effectLst/>
              <a:latin typeface="Google Sans"/>
            </a:endParaRPr>
          </a:p>
          <a:p>
            <a:pPr marL="342900" indent="-342900" algn="just">
              <a:buFont typeface="Courier New" panose="02070309020205020404" pitchFamily="49" charset="0"/>
              <a:buChar char="o"/>
            </a:pPr>
            <a:endParaRPr lang="en-IN" sz="2000" dirty="0"/>
          </a:p>
        </p:txBody>
      </p:sp>
      <p:pic>
        <p:nvPicPr>
          <p:cNvPr id="1026" name="Picture 2">
            <a:extLst>
              <a:ext uri="{FF2B5EF4-FFF2-40B4-BE49-F238E27FC236}">
                <a16:creationId xmlns:a16="http://schemas.microsoft.com/office/drawing/2014/main" id="{8921CDCF-2B77-CF13-EE3C-E1499770D9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26279" y="2133600"/>
            <a:ext cx="4160921" cy="38827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81847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604B5-7B22-F483-CD53-B6EDAAA4F7B1}"/>
              </a:ext>
            </a:extLst>
          </p:cNvPr>
          <p:cNvSpPr>
            <a:spLocks noGrp="1"/>
          </p:cNvSpPr>
          <p:nvPr>
            <p:ph type="title"/>
          </p:nvPr>
        </p:nvSpPr>
        <p:spPr>
          <a:xfrm>
            <a:off x="3821853" y="359981"/>
            <a:ext cx="5445760" cy="615553"/>
          </a:xfrm>
        </p:spPr>
        <p:txBody>
          <a:bodyPr/>
          <a:lstStyle/>
          <a:p>
            <a:r>
              <a:rPr lang="en-US" sz="4000" dirty="0">
                <a:latin typeface="Times New Roman" panose="02020603050405020304" pitchFamily="18" charset="0"/>
                <a:cs typeface="Times New Roman" panose="02020603050405020304" pitchFamily="18" charset="0"/>
              </a:rPr>
              <a:t>REFERENCE</a:t>
            </a:r>
            <a:endParaRPr lang="en-IN" sz="4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E61DE5F-8A76-0B99-1891-5EA4B3D7389D}"/>
              </a:ext>
            </a:extLst>
          </p:cNvPr>
          <p:cNvSpPr>
            <a:spLocks noGrp="1"/>
          </p:cNvSpPr>
          <p:nvPr>
            <p:ph type="body" idx="1"/>
          </p:nvPr>
        </p:nvSpPr>
        <p:spPr>
          <a:xfrm>
            <a:off x="838200" y="1800188"/>
            <a:ext cx="11353800" cy="4484369"/>
          </a:xfrm>
        </p:spPr>
        <p:txBody>
          <a:bodyPr/>
          <a:lstStyle/>
          <a:p>
            <a:pPr marL="63500" marR="174625" algn="just">
              <a:lnSpc>
                <a:spcPct val="150000"/>
              </a:lnSpc>
              <a:spcBef>
                <a:spcPts val="590"/>
              </a:spcBef>
            </a:pPr>
            <a:r>
              <a:rPr lang="en-US" sz="2000" dirty="0">
                <a:effectLst/>
                <a:latin typeface="Times New Roman" panose="02020603050405020304" pitchFamily="18" charset="0"/>
                <a:ea typeface="Times New Roman" panose="02020603050405020304" pitchFamily="18" charset="0"/>
              </a:rPr>
              <a:t>1. Resh, H. M. (2012). Hydroponic Food Production. CRC Press.</a:t>
            </a:r>
            <a:endParaRPr lang="en-IN" sz="2000" dirty="0">
              <a:effectLst/>
              <a:latin typeface="Times New Roman" panose="02020603050405020304" pitchFamily="18" charset="0"/>
              <a:ea typeface="Times New Roman" panose="02020603050405020304" pitchFamily="18" charset="0"/>
            </a:endParaRPr>
          </a:p>
          <a:p>
            <a:pPr marL="63500" marR="174625" algn="just">
              <a:lnSpc>
                <a:spcPct val="150000"/>
              </a:lnSpc>
              <a:spcBef>
                <a:spcPts val="590"/>
              </a:spcBef>
            </a:pPr>
            <a:r>
              <a:rPr lang="en-US" sz="2000" dirty="0">
                <a:effectLst/>
                <a:latin typeface="Times New Roman" panose="02020603050405020304" pitchFamily="18" charset="0"/>
                <a:ea typeface="Times New Roman" panose="02020603050405020304" pitchFamily="18" charset="0"/>
              </a:rPr>
              <a:t>2. Jones, J. B. (2016). Hydroponics: A Practical Guide for the Soilless Grower. CRC Press.</a:t>
            </a:r>
            <a:endParaRPr lang="en-IN" sz="2000" dirty="0">
              <a:effectLst/>
              <a:latin typeface="Times New Roman" panose="02020603050405020304" pitchFamily="18" charset="0"/>
              <a:ea typeface="Times New Roman" panose="02020603050405020304" pitchFamily="18" charset="0"/>
            </a:endParaRPr>
          </a:p>
          <a:p>
            <a:pPr marL="63500" marR="174625" algn="just">
              <a:lnSpc>
                <a:spcPct val="150000"/>
              </a:lnSpc>
              <a:spcBef>
                <a:spcPts val="590"/>
              </a:spcBef>
            </a:pPr>
            <a:r>
              <a:rPr lang="en-US" sz="2000" dirty="0">
                <a:effectLst/>
                <a:latin typeface="Times New Roman" panose="02020603050405020304" pitchFamily="18" charset="0"/>
                <a:ea typeface="Times New Roman" panose="02020603050405020304" pitchFamily="18" charset="0"/>
              </a:rPr>
              <a:t>3. Despommier, D. (2010). The Vertical Farm: Feeding the World in the 21st Century. Macmillan.</a:t>
            </a:r>
            <a:endParaRPr lang="en-IN" sz="2000" dirty="0">
              <a:effectLst/>
              <a:latin typeface="Times New Roman" panose="02020603050405020304" pitchFamily="18" charset="0"/>
              <a:ea typeface="Times New Roman" panose="02020603050405020304" pitchFamily="18" charset="0"/>
            </a:endParaRPr>
          </a:p>
          <a:p>
            <a:pPr marL="63500" marR="174625" algn="just">
              <a:lnSpc>
                <a:spcPct val="150000"/>
              </a:lnSpc>
              <a:spcBef>
                <a:spcPts val="590"/>
              </a:spcBef>
            </a:pPr>
            <a:r>
              <a:rPr lang="en-US" sz="2000" dirty="0">
                <a:effectLst/>
                <a:latin typeface="Times New Roman" panose="02020603050405020304" pitchFamily="18" charset="0"/>
                <a:ea typeface="Times New Roman" panose="02020603050405020304" pitchFamily="18" charset="0"/>
              </a:rPr>
              <a:t>4. Banerjee, C., &amp; Adenaeuer, L. (2014). "Up, Up and Away! The Economics of Vertical Farming." Journal of Agricultural Studies, 2(1), 40-60.</a:t>
            </a:r>
            <a:endParaRPr lang="en-IN" sz="2000" dirty="0">
              <a:effectLst/>
              <a:latin typeface="Times New Roman" panose="02020603050405020304" pitchFamily="18" charset="0"/>
              <a:ea typeface="Times New Roman" panose="02020603050405020304" pitchFamily="18" charset="0"/>
            </a:endParaRPr>
          </a:p>
          <a:p>
            <a:pPr marL="63500" marR="174625" algn="just">
              <a:lnSpc>
                <a:spcPct val="150000"/>
              </a:lnSpc>
              <a:spcBef>
                <a:spcPts val="590"/>
              </a:spcBef>
            </a:pPr>
            <a:r>
              <a:rPr lang="en-US" sz="2000" dirty="0">
                <a:effectLst/>
                <a:latin typeface="Times New Roman" panose="02020603050405020304" pitchFamily="18" charset="0"/>
                <a:ea typeface="Times New Roman" panose="02020603050405020304" pitchFamily="18" charset="0"/>
              </a:rPr>
              <a:t>5. McClintock, N. (2010). "Why Farm the City? Theorizing Urban Agriculture through Environmental Justice." Geoforum, 41(2), 191-203.</a:t>
            </a:r>
            <a:endParaRPr lang="en-IN" sz="2000" dirty="0">
              <a:effectLst/>
              <a:latin typeface="Times New Roman" panose="02020603050405020304" pitchFamily="18" charset="0"/>
              <a:ea typeface="Times New Roman" panose="02020603050405020304" pitchFamily="18" charset="0"/>
            </a:endParaRPr>
          </a:p>
          <a:p>
            <a:pPr marL="63500" marR="174625" algn="just">
              <a:lnSpc>
                <a:spcPct val="150000"/>
              </a:lnSpc>
              <a:spcBef>
                <a:spcPts val="590"/>
              </a:spcBef>
            </a:pPr>
            <a:r>
              <a:rPr lang="en-US" sz="2000" dirty="0">
                <a:effectLst/>
                <a:latin typeface="Times New Roman" panose="02020603050405020304" pitchFamily="18" charset="0"/>
                <a:ea typeface="Times New Roman" panose="02020603050405020304" pitchFamily="18" charset="0"/>
              </a:rPr>
              <a:t>6. Grewal, S. S., &amp; Grewal, P. S. (2012). "Can Cities Become Self-Reliant in Food?" Cities, 29(1), 1-11.</a:t>
            </a:r>
            <a:endParaRPr lang="en-IN" sz="2000" dirty="0">
              <a:effectLst/>
              <a:latin typeface="Times New Roman" panose="02020603050405020304" pitchFamily="18" charset="0"/>
              <a:ea typeface="Times New Roman" panose="02020603050405020304" pitchFamily="18" charset="0"/>
            </a:endParaRPr>
          </a:p>
          <a:p>
            <a:pPr algn="just">
              <a:lnSpc>
                <a:spcPct val="150000"/>
              </a:lnSpc>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2969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B6320-BF49-B442-B7B8-4351C92B80DD}"/>
              </a:ext>
            </a:extLst>
          </p:cNvPr>
          <p:cNvSpPr>
            <a:spLocks noGrp="1"/>
          </p:cNvSpPr>
          <p:nvPr>
            <p:ph type="title"/>
          </p:nvPr>
        </p:nvSpPr>
        <p:spPr>
          <a:xfrm>
            <a:off x="533400" y="1052428"/>
            <a:ext cx="5715000" cy="615553"/>
          </a:xfrm>
        </p:spPr>
        <p:txBody>
          <a:bodyPr/>
          <a:lstStyle/>
          <a:p>
            <a:r>
              <a:rPr lang="en-IN" sz="4000" dirty="0">
                <a:solidFill>
                  <a:schemeClr val="tx1"/>
                </a:solidFill>
                <a:latin typeface="Times New Roman" panose="02020603050405020304" pitchFamily="18" charset="0"/>
                <a:cs typeface="Times New Roman" panose="02020603050405020304" pitchFamily="18" charset="0"/>
              </a:rPr>
              <a:t>TEAM MEMBERS</a:t>
            </a:r>
          </a:p>
        </p:txBody>
      </p:sp>
      <p:sp>
        <p:nvSpPr>
          <p:cNvPr id="3" name="Text Placeholder 2">
            <a:extLst>
              <a:ext uri="{FF2B5EF4-FFF2-40B4-BE49-F238E27FC236}">
                <a16:creationId xmlns:a16="http://schemas.microsoft.com/office/drawing/2014/main" id="{452B9393-4546-BA2C-608E-32751846E5C2}"/>
              </a:ext>
            </a:extLst>
          </p:cNvPr>
          <p:cNvSpPr>
            <a:spLocks noGrp="1"/>
          </p:cNvSpPr>
          <p:nvPr>
            <p:ph type="body" idx="1"/>
          </p:nvPr>
        </p:nvSpPr>
        <p:spPr>
          <a:xfrm>
            <a:off x="533400" y="2438400"/>
            <a:ext cx="10356850" cy="1329659"/>
          </a:xfrm>
        </p:spPr>
        <p:txBody>
          <a:bodyPr/>
          <a:lstStyle/>
          <a:p>
            <a:pPr marL="12700" marR="5080" algn="just">
              <a:lnSpc>
                <a:spcPct val="150000"/>
              </a:lnSpc>
              <a:spcBef>
                <a:spcPts val="35"/>
              </a:spcBef>
            </a:pPr>
            <a:r>
              <a:rPr lang="en-IN" sz="2000" b="1" spc="-70" dirty="0">
                <a:solidFill>
                  <a:srgbClr val="0D0D0D"/>
                </a:solidFill>
                <a:latin typeface="Times New Roman" panose="02020603050405020304" pitchFamily="18" charset="0"/>
                <a:cs typeface="Times New Roman" panose="02020603050405020304" pitchFamily="18" charset="0"/>
              </a:rPr>
              <a:t>M.ARTHI                               (927622BEC016)</a:t>
            </a:r>
          </a:p>
          <a:p>
            <a:pPr marL="12700" marR="5080" algn="just">
              <a:lnSpc>
                <a:spcPct val="150000"/>
              </a:lnSpc>
              <a:spcBef>
                <a:spcPts val="35"/>
              </a:spcBef>
            </a:pPr>
            <a:r>
              <a:rPr lang="en-IN" sz="2000" b="1" spc="-70" dirty="0">
                <a:solidFill>
                  <a:srgbClr val="0D0D0D"/>
                </a:solidFill>
                <a:latin typeface="Times New Roman" panose="02020603050405020304" pitchFamily="18" charset="0"/>
                <a:cs typeface="Times New Roman" panose="02020603050405020304" pitchFamily="18" charset="0"/>
              </a:rPr>
              <a:t>S.DEEPIKA                           (927622BEC029)</a:t>
            </a:r>
          </a:p>
          <a:p>
            <a:pPr marL="12700" marR="5080" algn="just">
              <a:lnSpc>
                <a:spcPct val="150000"/>
              </a:lnSpc>
              <a:spcBef>
                <a:spcPts val="35"/>
              </a:spcBef>
            </a:pPr>
            <a:r>
              <a:rPr lang="en-IN" sz="2000" b="1" spc="-70" dirty="0">
                <a:solidFill>
                  <a:srgbClr val="0D0D0D"/>
                </a:solidFill>
                <a:latin typeface="Times New Roman" panose="02020603050405020304" pitchFamily="18" charset="0"/>
                <a:cs typeface="Times New Roman" panose="02020603050405020304" pitchFamily="18" charset="0"/>
              </a:rPr>
              <a:t>R.DHARSHNA                     (927622BEC040)</a:t>
            </a:r>
          </a:p>
        </p:txBody>
      </p:sp>
      <p:pic>
        <p:nvPicPr>
          <p:cNvPr id="1026" name="Picture 2" descr="Solar Hydroponics: A Fresh Take on Growing | Unbound Solar®">
            <a:extLst>
              <a:ext uri="{FF2B5EF4-FFF2-40B4-BE49-F238E27FC236}">
                <a16:creationId xmlns:a16="http://schemas.microsoft.com/office/drawing/2014/main" id="{864CD5C6-550B-F560-E94C-F75C5161A2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3601" y="1447800"/>
            <a:ext cx="5638800" cy="419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6587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EDBF0D2-6238-3334-135A-8A5DFC460084}"/>
              </a:ext>
            </a:extLst>
          </p:cNvPr>
          <p:cNvPicPr>
            <a:picLocks noChangeAspect="1"/>
          </p:cNvPicPr>
          <p:nvPr/>
        </p:nvPicPr>
        <p:blipFill>
          <a:blip r:embed="rId2"/>
          <a:stretch>
            <a:fillRect/>
          </a:stretch>
        </p:blipFill>
        <p:spPr>
          <a:xfrm>
            <a:off x="3114675" y="1319212"/>
            <a:ext cx="5962650" cy="4219575"/>
          </a:xfrm>
          <a:prstGeom prst="rect">
            <a:avLst/>
          </a:prstGeom>
        </p:spPr>
      </p:pic>
    </p:spTree>
    <p:extLst>
      <p:ext uri="{BB962C8B-B14F-4D97-AF65-F5344CB8AC3E}">
        <p14:creationId xmlns:p14="http://schemas.microsoft.com/office/powerpoint/2010/main" val="2274687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33657-66DE-29CD-0BEA-B7836372618F}"/>
              </a:ext>
            </a:extLst>
          </p:cNvPr>
          <p:cNvSpPr>
            <a:spLocks noGrp="1"/>
          </p:cNvSpPr>
          <p:nvPr>
            <p:ph type="title"/>
          </p:nvPr>
        </p:nvSpPr>
        <p:spPr>
          <a:xfrm>
            <a:off x="1761587" y="0"/>
            <a:ext cx="7780348" cy="923330"/>
          </a:xfrm>
        </p:spPr>
        <p:txBody>
          <a:bodyPr/>
          <a:lstStyle/>
          <a:p>
            <a:r>
              <a:rPr lang="en-US" dirty="0"/>
              <a:t>      </a:t>
            </a:r>
            <a:r>
              <a:rPr lang="en-US" sz="4000" dirty="0">
                <a:latin typeface="Times New Roman" panose="02020603050405020304" pitchFamily="18" charset="0"/>
                <a:cs typeface="Times New Roman" panose="02020603050405020304" pitchFamily="18" charset="0"/>
              </a:rPr>
              <a:t>PROBLEM STATEMENT</a:t>
            </a:r>
            <a:endParaRPr lang="en-IN" sz="40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D4078F11-ED71-443E-2FD2-2BC6488B95A2}"/>
              </a:ext>
            </a:extLst>
          </p:cNvPr>
          <p:cNvSpPr>
            <a:spLocks noGrp="1" noChangeArrowheads="1"/>
          </p:cNvSpPr>
          <p:nvPr>
            <p:ph type="body" idx="1"/>
          </p:nvPr>
        </p:nvSpPr>
        <p:spPr bwMode="auto">
          <a:xfrm>
            <a:off x="762000" y="1371600"/>
            <a:ext cx="7162800"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2000" dirty="0">
                <a:latin typeface="Times New Roman" panose="02020603050405020304" pitchFamily="18" charset="0"/>
                <a:cs typeface="Times New Roman" panose="02020603050405020304" pitchFamily="18" charset="0"/>
              </a:rPr>
              <a:t>B</a:t>
            </a:r>
            <a:r>
              <a:rPr lang="en-US" sz="2000" b="0" i="0" dirty="0">
                <a:effectLst/>
                <a:latin typeface="Times New Roman" panose="02020603050405020304" pitchFamily="18" charset="0"/>
                <a:cs typeface="Times New Roman" panose="02020603050405020304" pitchFamily="18" charset="0"/>
              </a:rPr>
              <a:t>y 2050, we will need to increase food production by about 70% in order to meet the caloric needs of a global population of 9.8 billion people.</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2000" b="0" i="0" dirty="0">
                <a:effectLst/>
                <a:latin typeface="Times New Roman" panose="02020603050405020304" pitchFamily="18" charset="0"/>
                <a:cs typeface="Times New Roman" panose="02020603050405020304" pitchFamily="18" charset="0"/>
              </a:rPr>
              <a:t>68% of whom are projected to live in urban areas.</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2000" b="0" i="0" dirty="0">
                <a:effectLst/>
                <a:latin typeface="Times New Roman" panose="02020603050405020304" pitchFamily="18" charset="0"/>
                <a:cs typeface="Times New Roman" panose="02020603050405020304" pitchFamily="18" charset="0"/>
              </a:rPr>
              <a:t> 38% of earth’s non-frozen land is used for growing food.</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2000" b="0" i="0" dirty="0">
                <a:effectLst/>
                <a:latin typeface="Times New Roman" panose="02020603050405020304" pitchFamily="18" charset="0"/>
                <a:cs typeface="Times New Roman" panose="02020603050405020304" pitchFamily="18" charset="0"/>
              </a:rPr>
              <a:t> This percentage will continue to rise: by 2050, </a:t>
            </a:r>
            <a:r>
              <a:rPr lang="en-US" sz="2000" b="0" i="0" u="sng" strike="noStrike"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593 million hectares of land</a:t>
            </a:r>
            <a:r>
              <a:rPr lang="en-US" sz="2000" b="0" i="0" dirty="0">
                <a:effectLst/>
                <a:latin typeface="Times New Roman" panose="02020603050405020304" pitchFamily="18" charset="0"/>
                <a:cs typeface="Times New Roman" panose="02020603050405020304" pitchFamily="18" charset="0"/>
              </a:rPr>
              <a:t> will need to be transformed into agricultural land </a:t>
            </a:r>
          </a:p>
          <a:p>
            <a:pPr marR="0" lvl="0" algn="just"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endParaRPr>
          </a:p>
        </p:txBody>
      </p:sp>
      <p:pic>
        <p:nvPicPr>
          <p:cNvPr id="5" name="Picture 4">
            <a:extLst>
              <a:ext uri="{FF2B5EF4-FFF2-40B4-BE49-F238E27FC236}">
                <a16:creationId xmlns:a16="http://schemas.microsoft.com/office/drawing/2014/main" id="{B2D4248C-D093-5B1D-B063-8BDAC17F3E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77200" y="1371600"/>
            <a:ext cx="3962400" cy="4114800"/>
          </a:xfrm>
          <a:prstGeom prst="rect">
            <a:avLst/>
          </a:prstGeom>
        </p:spPr>
      </p:pic>
    </p:spTree>
    <p:extLst>
      <p:ext uri="{BB962C8B-B14F-4D97-AF65-F5344CB8AC3E}">
        <p14:creationId xmlns:p14="http://schemas.microsoft.com/office/powerpoint/2010/main" val="2991779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73119" y="461581"/>
            <a:ext cx="5445760" cy="615553"/>
          </a:xfrm>
        </p:spPr>
        <p:txBody>
          <a:bodyPr/>
          <a:lstStyle/>
          <a:p>
            <a:r>
              <a:rPr lang="en-IN" sz="4000" dirty="0">
                <a:latin typeface="Times New Roman" panose="02020603050405020304" pitchFamily="18" charset="0"/>
                <a:cs typeface="Times New Roman" panose="02020603050405020304" pitchFamily="18" charset="0"/>
              </a:rPr>
              <a:t>          OBJECTIVE</a:t>
            </a:r>
            <a:endParaRPr lang="en-US" sz="4000" dirty="0"/>
          </a:p>
        </p:txBody>
      </p:sp>
      <p:sp>
        <p:nvSpPr>
          <p:cNvPr id="4" name="Text Placeholder 2">
            <a:extLst>
              <a:ext uri="{FF2B5EF4-FFF2-40B4-BE49-F238E27FC236}">
                <a16:creationId xmlns:a16="http://schemas.microsoft.com/office/drawing/2014/main" id="{43D5DBDC-5517-A619-3302-0FD0C9560776}"/>
              </a:ext>
            </a:extLst>
          </p:cNvPr>
          <p:cNvSpPr>
            <a:spLocks noGrp="1"/>
          </p:cNvSpPr>
          <p:nvPr>
            <p:ph type="body" idx="1"/>
          </p:nvPr>
        </p:nvSpPr>
        <p:spPr>
          <a:xfrm>
            <a:off x="508001" y="1335314"/>
            <a:ext cx="5413828" cy="3231654"/>
          </a:xfrm>
        </p:spPr>
        <p:txBody>
          <a:bodyPr/>
          <a:lstStyle/>
          <a:p>
            <a:pPr algn="just">
              <a:lnSpc>
                <a:spcPct val="150000"/>
              </a:lnSpc>
            </a:pPr>
            <a:r>
              <a:rPr lang="en-US" sz="2000" dirty="0">
                <a:latin typeface="Times New Roman" panose="02020603050405020304" pitchFamily="18" charset="0"/>
                <a:cs typeface="Times New Roman" panose="02020603050405020304" pitchFamily="18" charset="0"/>
              </a:rPr>
              <a:t>The main objective of this project is to create an automated hydroponics system that uses the Blink app to monitor and control various aspects of plant growth, such as nutrient levels, light, and temperature, in real-time. This aims to optimize plant growth and resource use in a sustainable and efficient manner.</a:t>
            </a:r>
            <a:endParaRPr lang="en-IN" sz="2000" dirty="0">
              <a:latin typeface="Times New Roman" panose="02020603050405020304" pitchFamily="18" charset="0"/>
              <a:cs typeface="Times New Roman" panose="02020603050405020304" pitchFamily="18" charset="0"/>
            </a:endParaRPr>
          </a:p>
        </p:txBody>
      </p:sp>
      <p:pic>
        <p:nvPicPr>
          <p:cNvPr id="2050" name="Picture 2" descr="https://dev.mos.cms.futurecdn.net/Bt3tFGXuMdqYF2Kb9tKuKQ.jpg"/>
          <p:cNvPicPr>
            <a:picLocks noChangeAspect="1" noChangeArrowheads="1"/>
          </p:cNvPicPr>
          <p:nvPr/>
        </p:nvPicPr>
        <p:blipFill>
          <a:blip r:embed="rId2"/>
          <a:srcRect/>
          <a:stretch>
            <a:fillRect/>
          </a:stretch>
        </p:blipFill>
        <p:spPr bwMode="auto">
          <a:xfrm>
            <a:off x="6626679" y="1638300"/>
            <a:ext cx="5031921" cy="3691890"/>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1D1DA-9162-A614-13BC-0A3C6070B967}"/>
              </a:ext>
            </a:extLst>
          </p:cNvPr>
          <p:cNvSpPr>
            <a:spLocks noGrp="1"/>
          </p:cNvSpPr>
          <p:nvPr>
            <p:ph type="title"/>
          </p:nvPr>
        </p:nvSpPr>
        <p:spPr>
          <a:xfrm>
            <a:off x="4038599" y="304800"/>
            <a:ext cx="7467601" cy="1538883"/>
          </a:xfrm>
        </p:spPr>
        <p:txBody>
          <a:bodyPr/>
          <a:lstStyle/>
          <a:p>
            <a:r>
              <a:rPr lang="en-US" sz="4000" dirty="0">
                <a:latin typeface="Times New Roman" panose="02020603050405020304" pitchFamily="18" charset="0"/>
                <a:cs typeface="Times New Roman" panose="02020603050405020304" pitchFamily="18" charset="0"/>
              </a:rPr>
              <a:t>ABSTRACT</a:t>
            </a:r>
            <a:br>
              <a:rPr lang="en-US" dirty="0"/>
            </a:br>
            <a:endParaRPr lang="en-IN" dirty="0"/>
          </a:p>
        </p:txBody>
      </p:sp>
      <p:sp>
        <p:nvSpPr>
          <p:cNvPr id="3" name="Text Placeholder 2">
            <a:extLst>
              <a:ext uri="{FF2B5EF4-FFF2-40B4-BE49-F238E27FC236}">
                <a16:creationId xmlns:a16="http://schemas.microsoft.com/office/drawing/2014/main" id="{B73AC604-DF12-733F-2B56-7326DAE9039B}"/>
              </a:ext>
            </a:extLst>
          </p:cNvPr>
          <p:cNvSpPr>
            <a:spLocks noGrp="1"/>
          </p:cNvSpPr>
          <p:nvPr>
            <p:ph type="body" idx="1"/>
          </p:nvPr>
        </p:nvSpPr>
        <p:spPr>
          <a:xfrm>
            <a:off x="657665" y="1171136"/>
            <a:ext cx="7467601" cy="5028941"/>
          </a:xfrm>
        </p:spPr>
        <p:txBody>
          <a:bodyPr/>
          <a:lstStyle/>
          <a:p>
            <a:pPr algn="just" rtl="0">
              <a:lnSpc>
                <a:spcPct val="150000"/>
              </a:lnSpc>
            </a:pPr>
            <a:r>
              <a:rPr lang="en-US" sz="2000" dirty="0">
                <a:latin typeface="Times New Roman" pitchFamily="18" charset="0"/>
                <a:cs typeface="Times New Roman" pitchFamily="18" charset="0"/>
              </a:rPr>
              <a:t>This project focuses on developing an </a:t>
            </a:r>
            <a:r>
              <a:rPr lang="en-US" sz="2000" dirty="0" err="1">
                <a:latin typeface="Times New Roman" pitchFamily="18" charset="0"/>
                <a:cs typeface="Times New Roman" pitchFamily="18" charset="0"/>
              </a:rPr>
              <a:t>IoT</a:t>
            </a:r>
            <a:r>
              <a:rPr lang="en-US" sz="2000" dirty="0">
                <a:latin typeface="Times New Roman" pitchFamily="18" charset="0"/>
                <a:cs typeface="Times New Roman" pitchFamily="18" charset="0"/>
              </a:rPr>
              <a:t>-based hydroponic farming system to automate the monitoring and control of key environmental factors, optimizing plant growth. Hydroponics, a soilless farming method, addresses urban agriculture challenges like limited space, water scarcity, and inefficient resource use. The system uses sensors such as DHT for temperature and humidity and a soil moisture sensor to monitor water levels, with the ESP8266 microcontroller enabling real-time monitoring via the </a:t>
            </a:r>
            <a:r>
              <a:rPr lang="en-US" sz="2000" dirty="0" err="1">
                <a:latin typeface="Times New Roman" pitchFamily="18" charset="0"/>
                <a:cs typeface="Times New Roman" pitchFamily="18" charset="0"/>
              </a:rPr>
              <a:t>Blynk</a:t>
            </a:r>
            <a:r>
              <a:rPr lang="en-US" sz="2000" dirty="0">
                <a:latin typeface="Times New Roman" pitchFamily="18" charset="0"/>
                <a:cs typeface="Times New Roman" pitchFamily="18" charset="0"/>
              </a:rPr>
              <a:t> app. Automated processes like irrigation and lighting control reduce manual effort and water wastage, while alerts ensure timely action for parameter fluctuations, promoting sustainable and efficient urban farming.</a:t>
            </a:r>
            <a:endParaRPr lang="en-IN" sz="2000" dirty="0">
              <a:latin typeface="Times New Roman" pitchFamily="18" charset="0"/>
              <a:cs typeface="Times New Roman" pitchFamily="18" charset="0"/>
            </a:endParaRPr>
          </a:p>
        </p:txBody>
      </p:sp>
      <p:pic>
        <p:nvPicPr>
          <p:cNvPr id="6" name="Picture 5">
            <a:extLst>
              <a:ext uri="{FF2B5EF4-FFF2-40B4-BE49-F238E27FC236}">
                <a16:creationId xmlns:a16="http://schemas.microsoft.com/office/drawing/2014/main" id="{D01BFC1E-8D7C-2C83-B4F6-DA2B214F72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07400" y="1689879"/>
            <a:ext cx="3596487" cy="4390883"/>
          </a:xfrm>
          <a:prstGeom prst="rect">
            <a:avLst/>
          </a:prstGeom>
        </p:spPr>
      </p:pic>
    </p:spTree>
    <p:extLst>
      <p:ext uri="{BB962C8B-B14F-4D97-AF65-F5344CB8AC3E}">
        <p14:creationId xmlns:p14="http://schemas.microsoft.com/office/powerpoint/2010/main" val="1223543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1D5C9-EBF7-15D5-00F0-84E45D7A99F2}"/>
              </a:ext>
            </a:extLst>
          </p:cNvPr>
          <p:cNvSpPr>
            <a:spLocks noGrp="1"/>
          </p:cNvSpPr>
          <p:nvPr>
            <p:ph type="title"/>
          </p:nvPr>
        </p:nvSpPr>
        <p:spPr>
          <a:xfrm>
            <a:off x="1524000" y="228600"/>
            <a:ext cx="9445624" cy="615553"/>
          </a:xfrm>
        </p:spPr>
        <p:txBody>
          <a:bodyPr/>
          <a:lstStyle/>
          <a:p>
            <a:r>
              <a:rPr lang="en-US" sz="4000" dirty="0">
                <a:latin typeface="Times New Roman" panose="02020603050405020304" pitchFamily="18" charset="0"/>
                <a:cs typeface="Times New Roman" panose="02020603050405020304" pitchFamily="18" charset="0"/>
              </a:rPr>
              <a:t>LITERATURE SURVEY</a:t>
            </a:r>
            <a:endParaRPr lang="en-IN" sz="4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4993DA99-58FA-82B7-C760-BE640FC9122C}"/>
              </a:ext>
            </a:extLst>
          </p:cNvPr>
          <p:cNvSpPr>
            <a:spLocks noGrp="1"/>
          </p:cNvSpPr>
          <p:nvPr>
            <p:ph type="body" idx="1"/>
          </p:nvPr>
        </p:nvSpPr>
        <p:spPr>
          <a:xfrm>
            <a:off x="838200" y="1159839"/>
            <a:ext cx="5562599" cy="4936223"/>
          </a:xfrm>
        </p:spPr>
        <p:txBody>
          <a:bodyPr/>
          <a:lstStyle/>
          <a:p>
            <a:pPr marL="342900" indent="-3429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M. Butturini et al.Chapter 4 - vertical farming in Europe: Present status and outlookL. Casey et al.Comparative environmental footprints of lettuce supplied by hydroponic controlled-environment agriculture and field-based supply chainsJ. Clean. Prod.(2022) </a:t>
            </a:r>
          </a:p>
          <a:p>
            <a:pPr marL="342900" indent="-3429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“Supachai Puengsungwan”, “Internet of Things (IoT) based hydroponic lettuce farming with solar panels”, - IEEE, 2019.</a:t>
            </a:r>
          </a:p>
          <a:p>
            <a:pPr marL="342900" indent="-3429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“Tharindu Madushan Bandara”, “Smart farm and monitoring system for measuring the Environmental condition using wireless sensor network-IOT Technology in farming”, - IEEE, 2020.</a:t>
            </a:r>
          </a:p>
        </p:txBody>
      </p:sp>
      <p:pic>
        <p:nvPicPr>
          <p:cNvPr id="3074" name="Picture 2" descr="Hydroponics Market Size, Share And Growth Report, 2030">
            <a:extLst>
              <a:ext uri="{FF2B5EF4-FFF2-40B4-BE49-F238E27FC236}">
                <a16:creationId xmlns:a16="http://schemas.microsoft.com/office/drawing/2014/main" id="{58B1DF6F-94DE-B9DB-AC33-9B24E496C5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43750" y="1504950"/>
            <a:ext cx="4562475" cy="3981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0231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73752-1CCB-2111-62F6-061004DEF84E}"/>
              </a:ext>
            </a:extLst>
          </p:cNvPr>
          <p:cNvSpPr>
            <a:spLocks noGrp="1"/>
          </p:cNvSpPr>
          <p:nvPr>
            <p:ph type="title"/>
          </p:nvPr>
        </p:nvSpPr>
        <p:spPr>
          <a:xfrm>
            <a:off x="3703320" y="259455"/>
            <a:ext cx="5445760" cy="615553"/>
          </a:xfrm>
        </p:spPr>
        <p:txBody>
          <a:bodyPr/>
          <a:lstStyle/>
          <a:p>
            <a:r>
              <a:rPr lang="en-IN" sz="4000">
                <a:latin typeface="Times New Roman" panose="02020603050405020304" pitchFamily="18" charset="0"/>
                <a:cs typeface="Times New Roman" panose="02020603050405020304" pitchFamily="18" charset="0"/>
              </a:rPr>
              <a:t>EXISTING SYSTEM</a:t>
            </a:r>
            <a:endParaRPr lang="en-IN" sz="4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812F232-64A6-5352-5751-ADBD8898407D}"/>
              </a:ext>
            </a:extLst>
          </p:cNvPr>
          <p:cNvSpPr>
            <a:spLocks noGrp="1"/>
          </p:cNvSpPr>
          <p:nvPr>
            <p:ph type="body" idx="1"/>
          </p:nvPr>
        </p:nvSpPr>
        <p:spPr>
          <a:xfrm>
            <a:off x="319314" y="972457"/>
            <a:ext cx="11654972" cy="5660573"/>
          </a:xfrm>
        </p:spPr>
        <p:txBody>
          <a:bodyPr/>
          <a:lstStyle/>
          <a:p>
            <a:pPr marL="342900" indent="-342900" algn="just">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Traditional land-based agriculture relies on natural sunlight for plant growth, with no artificial light supplementation.</a:t>
            </a:r>
          </a:p>
          <a:p>
            <a:pPr marL="342900" indent="-342900" algn="just">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Watering is done manually or through basic irrigation systems like drip or sprinklers, without automation.</a:t>
            </a:r>
          </a:p>
          <a:p>
            <a:pPr marL="342900" indent="-342900" algn="just">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Plants are grown directly in soil, which serves as both a support structure and nutrient source.</a:t>
            </a:r>
          </a:p>
          <a:p>
            <a:pPr marL="342900" indent="-342900" algn="just">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Environmental monitoring is limited, with no advanced sensors to track moisture, temperature, or humidity.</a:t>
            </a:r>
          </a:p>
          <a:p>
            <a:pPr marL="342900" indent="-342900" algn="just">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Tasks such as watering, fertilizing, and pest control are performed manually and require constant human effort.</a:t>
            </a:r>
          </a:p>
          <a:p>
            <a:pPr marL="342900" indent="-342900" algn="just">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There is little real-time data integration for environmental conditions, leading to inefficiencies and inconsistent yields.</a:t>
            </a:r>
          </a:p>
          <a:p>
            <a:pPr marL="342900" indent="-342900" algn="just">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Traditional methods are resource-intensive, with inefficient use of water, energy, and space.</a:t>
            </a:r>
          </a:p>
          <a:p>
            <a:pPr marL="342900" indent="-342900" algn="just">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The system is integrated with the Blink app, allowing remote monitoring and control of components such as lighting, watering cycles, and environmental conditions via smartphones, with real-time data on moisture, temperature, and humidity, ensuring optimal plant growth from anywhere.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6722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9816" y="461581"/>
            <a:ext cx="8398412" cy="615553"/>
          </a:xfrm>
        </p:spPr>
        <p:txBody>
          <a:bodyPr/>
          <a:lstStyle/>
          <a:p>
            <a:r>
              <a:rPr lang="en-IN" sz="4000" dirty="0">
                <a:latin typeface="Times New Roman" panose="02020603050405020304" pitchFamily="18" charset="0"/>
                <a:cs typeface="Times New Roman" panose="02020603050405020304" pitchFamily="18" charset="0"/>
              </a:rPr>
              <a:t>       PROPOSED SYSTEM</a:t>
            </a:r>
            <a:endParaRPr lang="en-US" sz="4000" dirty="0"/>
          </a:p>
        </p:txBody>
      </p:sp>
      <p:sp>
        <p:nvSpPr>
          <p:cNvPr id="3" name="Text Placeholder 2"/>
          <p:cNvSpPr>
            <a:spLocks noGrp="1"/>
          </p:cNvSpPr>
          <p:nvPr>
            <p:ph type="body" idx="1"/>
          </p:nvPr>
        </p:nvSpPr>
        <p:spPr>
          <a:xfrm>
            <a:off x="689318" y="1209823"/>
            <a:ext cx="10719580" cy="5387926"/>
          </a:xfrm>
        </p:spPr>
        <p:txBody>
          <a:bodyPr/>
          <a:lstStyle/>
          <a:p>
            <a:pPr marL="342900" indent="-342900" algn="just">
              <a:lnSpc>
                <a:spcPct val="150000"/>
              </a:lnSpc>
              <a:spcAft>
                <a:spcPts val="800"/>
              </a:spcAft>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Sustainable urban farming with hydroponics integrates agriculture into urban spaces, addressing food security, sustainability, and resilience.</a:t>
            </a:r>
          </a:p>
          <a:p>
            <a:pPr marL="342900" indent="-342900" algn="just">
              <a:lnSpc>
                <a:spcPct val="150000"/>
              </a:lnSpc>
              <a:spcAft>
                <a:spcPts val="800"/>
              </a:spcAft>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The system uses a vertical or stacked arrangement to optimize space, supported by a nutrient-enriched water reservoir that nourishes plant roots.</a:t>
            </a:r>
          </a:p>
          <a:p>
            <a:pPr marL="342900" indent="-342900" algn="just">
              <a:lnSpc>
                <a:spcPct val="150000"/>
              </a:lnSpc>
              <a:spcAft>
                <a:spcPts val="800"/>
              </a:spcAft>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A luminous bulb is used to simulate sunlight, ensuring plants receive adequate light for growth.</a:t>
            </a:r>
          </a:p>
          <a:p>
            <a:pPr marL="342900" indent="-342900" algn="just">
              <a:lnSpc>
                <a:spcPct val="150000"/>
              </a:lnSpc>
              <a:spcAft>
                <a:spcPts val="800"/>
              </a:spcAft>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A moisture sensor monitors soil moisture levels and activates a water pump for precise watering.</a:t>
            </a:r>
          </a:p>
          <a:p>
            <a:pPr marL="342900" indent="-342900" algn="just">
              <a:lnSpc>
                <a:spcPct val="150000"/>
              </a:lnSpc>
              <a:spcAft>
                <a:spcPts val="800"/>
              </a:spcAft>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The ESP8266 microcontroller collects data from sensors and controls components like the luminous bulb and water pump.</a:t>
            </a:r>
          </a:p>
          <a:p>
            <a:pPr marL="342900" indent="-342900" algn="just">
              <a:lnSpc>
                <a:spcPct val="150000"/>
              </a:lnSpc>
              <a:spcAft>
                <a:spcPts val="800"/>
              </a:spcAft>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A DHT sensor measures temperature and humidity to maintain optimal environmental conditions.</a:t>
            </a:r>
          </a:p>
          <a:p>
            <a:pPr marL="342900" indent="-342900" algn="just">
              <a:lnSpc>
                <a:spcPct val="150000"/>
              </a:lnSpc>
              <a:spcAft>
                <a:spcPts val="800"/>
              </a:spcAft>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Automation ensures efficient operation with scheduled watering and lighting cycles, promoting sustainable food production in urban environments.</a:t>
            </a:r>
            <a:endParaRPr lang="en-IN" dirty="0">
              <a:latin typeface="Times New Roman" panose="02020603050405020304" pitchFamily="18" charset="0"/>
              <a:ea typeface="Times New Roman" panose="02020603050405020304" pitchFamily="18" charset="0"/>
            </a:endParaRP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8F4BC-EB68-EB09-51F8-AFB03FA57707}"/>
              </a:ext>
            </a:extLst>
          </p:cNvPr>
          <p:cNvSpPr>
            <a:spLocks noGrp="1"/>
          </p:cNvSpPr>
          <p:nvPr>
            <p:ph type="title" idx="4294967295"/>
          </p:nvPr>
        </p:nvSpPr>
        <p:spPr>
          <a:xfrm>
            <a:off x="3373437" y="521229"/>
            <a:ext cx="5445125" cy="615950"/>
          </a:xfrm>
        </p:spPr>
        <p:txBody>
          <a:bodyPr/>
          <a:lstStyle/>
          <a:p>
            <a:r>
              <a:rPr lang="en-IN" sz="4000" dirty="0">
                <a:latin typeface="Times New Roman" panose="02020603050405020304" pitchFamily="18" charset="0"/>
                <a:cs typeface="Times New Roman" panose="02020603050405020304" pitchFamily="18" charset="0"/>
              </a:rPr>
              <a:t>BLOCK DIAGRAM</a:t>
            </a:r>
          </a:p>
        </p:txBody>
      </p:sp>
      <p:pic>
        <p:nvPicPr>
          <p:cNvPr id="5" name="Picture 4">
            <a:extLst>
              <a:ext uri="{FF2B5EF4-FFF2-40B4-BE49-F238E27FC236}">
                <a16:creationId xmlns:a16="http://schemas.microsoft.com/office/drawing/2014/main" id="{407F070B-24BA-E8DE-9A21-CF4069D82C29}"/>
              </a:ext>
            </a:extLst>
          </p:cNvPr>
          <p:cNvPicPr>
            <a:picLocks noChangeAspect="1"/>
          </p:cNvPicPr>
          <p:nvPr/>
        </p:nvPicPr>
        <p:blipFill>
          <a:blip r:embed="rId2"/>
          <a:stretch>
            <a:fillRect/>
          </a:stretch>
        </p:blipFill>
        <p:spPr bwMode="auto">
          <a:xfrm>
            <a:off x="1465942" y="1123950"/>
            <a:ext cx="9390743" cy="5410200"/>
          </a:xfrm>
          <a:prstGeom prst="rect">
            <a:avLst/>
          </a:prstGeom>
          <a:noFill/>
          <a:ln>
            <a:solidFill>
              <a:schemeClr val="bg1"/>
            </a:solidFill>
          </a:ln>
        </p:spPr>
      </p:pic>
    </p:spTree>
    <p:extLst>
      <p:ext uri="{BB962C8B-B14F-4D97-AF65-F5344CB8AC3E}">
        <p14:creationId xmlns:p14="http://schemas.microsoft.com/office/powerpoint/2010/main" val="29746753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386</TotalTime>
  <Words>1334</Words>
  <Application>Microsoft Office PowerPoint</Application>
  <PresentationFormat>Widescreen</PresentationFormat>
  <Paragraphs>86</Paragraphs>
  <Slides>20</Slides>
  <Notes>0</Notes>
  <HiddenSlides>0</HiddenSlides>
  <MMClips>1</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DEPARTMENT OF ELECTRONICS AND COMMUNICATION ENGINEERING</vt:lpstr>
      <vt:lpstr>TEAM MEMBERS</vt:lpstr>
      <vt:lpstr>      PROBLEM STATEMENT</vt:lpstr>
      <vt:lpstr>          OBJECTIVE</vt:lpstr>
      <vt:lpstr>ABSTRACT </vt:lpstr>
      <vt:lpstr>LITERATURE SURVEY</vt:lpstr>
      <vt:lpstr>EXISTING SYSTEM</vt:lpstr>
      <vt:lpstr>       PROPOSED SYSTEM</vt:lpstr>
      <vt:lpstr>BLOCK DIAGRAM</vt:lpstr>
      <vt:lpstr> CIRCUIT DAIGRAM  OF PROPOSED SYSTEM</vt:lpstr>
      <vt:lpstr>COMPONENTS</vt:lpstr>
      <vt:lpstr>WORKING PRINCIPLE</vt:lpstr>
      <vt:lpstr>CONT…</vt:lpstr>
      <vt:lpstr>METHODOLOGY</vt:lpstr>
      <vt:lpstr>CONT…</vt:lpstr>
      <vt:lpstr>   PROJECT OUTCOME </vt:lpstr>
      <vt:lpstr>PowerPoint Presentation</vt:lpstr>
      <vt:lpstr>ADVANTAGES</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AND COMMUNICATION ENGINEERING</dc:title>
  <dc:creator>Keerthika</dc:creator>
  <cp:lastModifiedBy>Dharshna R</cp:lastModifiedBy>
  <cp:revision>21</cp:revision>
  <dcterms:modified xsi:type="dcterms:W3CDTF">2025-03-04T17:16:09Z</dcterms:modified>
</cp:coreProperties>
</file>